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30" d="100"/>
          <a:sy n="130" d="100"/>
        </p:scale>
        <p:origin x="1986"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BF816-64AE-4531-91DC-D4EF7284D208}" type="datetimeFigureOut">
              <a:rPr lang="en-NZ" smtClean="0"/>
              <a:t>11/11/2025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113250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BF816-64AE-4531-91DC-D4EF7284D208}" type="datetimeFigureOut">
              <a:rPr lang="en-NZ" smtClean="0"/>
              <a:t>11/11/2025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282042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BF816-64AE-4531-91DC-D4EF7284D208}" type="datetimeFigureOut">
              <a:rPr lang="en-NZ" smtClean="0"/>
              <a:t>11/11/2025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352578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BF816-64AE-4531-91DC-D4EF7284D208}" type="datetimeFigureOut">
              <a:rPr lang="en-NZ" smtClean="0"/>
              <a:t>11/11/2025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168383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BF816-64AE-4531-91DC-D4EF7284D208}" type="datetimeFigureOut">
              <a:rPr lang="en-NZ" smtClean="0"/>
              <a:t>11/11/2025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117113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BF816-64AE-4531-91DC-D4EF7284D208}" type="datetimeFigureOut">
              <a:rPr lang="en-NZ" smtClean="0"/>
              <a:t>11/11/2025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114579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BF816-64AE-4531-91DC-D4EF7284D208}" type="datetimeFigureOut">
              <a:rPr lang="en-NZ" smtClean="0"/>
              <a:t>11/11/2025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340147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BF816-64AE-4531-91DC-D4EF7284D208}" type="datetimeFigureOut">
              <a:rPr lang="en-NZ" smtClean="0"/>
              <a:t>11/11/2025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197825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F816-64AE-4531-91DC-D4EF7284D208}" type="datetimeFigureOut">
              <a:rPr lang="en-NZ" smtClean="0"/>
              <a:t>11/11/2025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291583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DBF816-64AE-4531-91DC-D4EF7284D208}" type="datetimeFigureOut">
              <a:rPr lang="en-NZ" smtClean="0"/>
              <a:t>11/11/2025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348303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DBF816-64AE-4531-91DC-D4EF7284D208}" type="datetimeFigureOut">
              <a:rPr lang="en-NZ" smtClean="0"/>
              <a:t>11/11/2025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602BEEB-462E-4163-A075-A4C532EE944C}" type="slidenum">
              <a:rPr lang="en-NZ" smtClean="0"/>
              <a:t>‹#›</a:t>
            </a:fld>
            <a:endParaRPr lang="en-NZ"/>
          </a:p>
        </p:txBody>
      </p:sp>
    </p:spTree>
    <p:extLst>
      <p:ext uri="{BB962C8B-B14F-4D97-AF65-F5344CB8AC3E}">
        <p14:creationId xmlns:p14="http://schemas.microsoft.com/office/powerpoint/2010/main" val="346295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DBF816-64AE-4531-91DC-D4EF7284D208}" type="datetimeFigureOut">
              <a:rPr lang="en-NZ" smtClean="0"/>
              <a:t>11/11/2025</a:t>
            </a:fld>
            <a:endParaRPr lang="en-NZ"/>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602BEEB-462E-4163-A075-A4C532EE944C}" type="slidenum">
              <a:rPr lang="en-NZ" smtClean="0"/>
              <a:t>‹#›</a:t>
            </a:fld>
            <a:endParaRPr lang="en-NZ"/>
          </a:p>
        </p:txBody>
      </p:sp>
    </p:spTree>
    <p:extLst>
      <p:ext uri="{BB962C8B-B14F-4D97-AF65-F5344CB8AC3E}">
        <p14:creationId xmlns:p14="http://schemas.microsoft.com/office/powerpoint/2010/main" val="4119076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irepool | Habit Health New Zealand"/>
          <p:cNvPicPr>
            <a:picLocks noChangeAspect="1" noChangeArrowheads="1"/>
          </p:cNvPicPr>
          <p:nvPr/>
        </p:nvPicPr>
        <p:blipFill rotWithShape="1">
          <a:blip r:embed="rId2">
            <a:extLst>
              <a:ext uri="{28A0092B-C50C-407E-A947-70E740481C1C}">
                <a14:useLocalDpi xmlns:a14="http://schemas.microsoft.com/office/drawing/2010/main" val="0"/>
              </a:ext>
            </a:extLst>
          </a:blip>
          <a:srcRect l="73205" t="37148" r="23331" b="36405"/>
          <a:stretch/>
        </p:blipFill>
        <p:spPr bwMode="auto">
          <a:xfrm>
            <a:off x="-3960" y="-12905"/>
            <a:ext cx="6861960" cy="8643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6484" y="233387"/>
            <a:ext cx="5124204"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Airless Sprayer Instructions for use</a:t>
            </a:r>
            <a:endParaRPr lang="en-NZ" b="1" dirty="0">
              <a:solidFill>
                <a:schemeClr val="bg1"/>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 t="5799" r="7505" b="11016"/>
          <a:stretch/>
        </p:blipFill>
        <p:spPr bwMode="auto">
          <a:xfrm>
            <a:off x="114575" y="1577346"/>
            <a:ext cx="1907926" cy="7868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2" descr="Hirepool | Habit Health New Zealand"/>
          <p:cNvPicPr>
            <a:picLocks noChangeAspect="1" noChangeArrowheads="1"/>
          </p:cNvPicPr>
          <p:nvPr/>
        </p:nvPicPr>
        <p:blipFill rotWithShape="1">
          <a:blip r:embed="rId2">
            <a:extLst>
              <a:ext uri="{28A0092B-C50C-407E-A947-70E740481C1C}">
                <a14:useLocalDpi xmlns:a14="http://schemas.microsoft.com/office/drawing/2010/main" val="0"/>
              </a:ext>
            </a:extLst>
          </a:blip>
          <a:srcRect l="73205" t="37148" r="23331" b="36405"/>
          <a:stretch/>
        </p:blipFill>
        <p:spPr bwMode="auto">
          <a:xfrm>
            <a:off x="0" y="1039872"/>
            <a:ext cx="2766951" cy="4207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2913" y="1051285"/>
            <a:ext cx="2450282"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Know Your Controls</a:t>
            </a:r>
            <a:endParaRPr lang="en-NZ" b="1" dirty="0">
              <a:solidFill>
                <a:schemeClr val="bg1"/>
              </a:solidFill>
              <a:latin typeface="Arial" panose="020B0604020202020204" pitchFamily="34" charset="0"/>
              <a:cs typeface="Arial" panose="020B0604020202020204" pitchFamily="34" charset="0"/>
            </a:endParaRPr>
          </a:p>
        </p:txBody>
      </p:sp>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64" t="5514" r="5204" b="18769"/>
          <a:stretch/>
        </p:blipFill>
        <p:spPr bwMode="auto">
          <a:xfrm>
            <a:off x="31094" y="2479234"/>
            <a:ext cx="2153496" cy="8928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89" r="1699" b="4611"/>
          <a:stretch/>
        </p:blipFill>
        <p:spPr bwMode="auto">
          <a:xfrm>
            <a:off x="2296247" y="2468483"/>
            <a:ext cx="2109430" cy="8943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91" r="3005"/>
          <a:stretch/>
        </p:blipFill>
        <p:spPr bwMode="auto">
          <a:xfrm>
            <a:off x="3176614" y="902874"/>
            <a:ext cx="3289466" cy="15415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4411244" y="2450695"/>
            <a:ext cx="2446755" cy="1169551"/>
          </a:xfrm>
          <a:prstGeom prst="rect">
            <a:avLst/>
          </a:prstGeom>
        </p:spPr>
        <p:txBody>
          <a:bodyPr wrap="square">
            <a:spAutoFit/>
          </a:bodyPr>
          <a:lstStyle/>
          <a:p>
            <a:r>
              <a:rPr lang="en-NZ" sz="1000" b="1" i="0" u="none" strike="noStrike" baseline="0" dirty="0">
                <a:solidFill>
                  <a:srgbClr val="141510"/>
                </a:solidFill>
                <a:latin typeface="Arial" panose="020B0604020202020204" pitchFamily="34" charset="0"/>
              </a:rPr>
              <a:t>Read Owner's Manual for complete instructions and warnings. This</a:t>
            </a:r>
            <a:r>
              <a:rPr lang="en-NZ" sz="1000" b="1" i="0" u="none" strike="noStrike" dirty="0">
                <a:solidFill>
                  <a:srgbClr val="141510"/>
                </a:solidFill>
                <a:latin typeface="Arial" panose="020B0604020202020204" pitchFamily="34" charset="0"/>
              </a:rPr>
              <a:t> </a:t>
            </a:r>
            <a:r>
              <a:rPr lang="en-NZ" sz="1000" b="1" i="0" u="none" strike="noStrike" baseline="0" dirty="0">
                <a:solidFill>
                  <a:srgbClr val="141510"/>
                </a:solidFill>
                <a:latin typeface="Arial" panose="020B0604020202020204" pitchFamily="34" charset="0"/>
              </a:rPr>
              <a:t>quick guide is not a substitute for reading and understanding all</a:t>
            </a:r>
            <a:r>
              <a:rPr lang="en-NZ" sz="1000" b="1" i="0" u="none" strike="noStrike" dirty="0">
                <a:solidFill>
                  <a:srgbClr val="141510"/>
                </a:solidFill>
                <a:latin typeface="Arial" panose="020B0604020202020204" pitchFamily="34" charset="0"/>
              </a:rPr>
              <a:t> </a:t>
            </a:r>
            <a:r>
              <a:rPr lang="en-NZ" sz="1000" b="1" i="0" u="none" strike="noStrike" baseline="0" dirty="0">
                <a:solidFill>
                  <a:srgbClr val="141510"/>
                </a:solidFill>
                <a:latin typeface="Arial" panose="020B0604020202020204" pitchFamily="34" charset="0"/>
              </a:rPr>
              <a:t>instruction manuals and warning labels supplied with the</a:t>
            </a:r>
            <a:r>
              <a:rPr lang="en-NZ" sz="1000" b="1" dirty="0">
                <a:solidFill>
                  <a:srgbClr val="141510"/>
                </a:solidFill>
                <a:latin typeface="Arial" panose="020B0604020202020204" pitchFamily="34" charset="0"/>
              </a:rPr>
              <a:t> </a:t>
            </a:r>
            <a:r>
              <a:rPr lang="en-NZ" sz="1000" b="1" i="0" u="none" strike="noStrike" baseline="0" dirty="0">
                <a:solidFill>
                  <a:srgbClr val="141510"/>
                </a:solidFill>
                <a:latin typeface="Arial" panose="020B0604020202020204" pitchFamily="34" charset="0"/>
              </a:rPr>
              <a:t>equipment.</a:t>
            </a:r>
            <a:r>
              <a:rPr lang="en-NZ" sz="1000" b="1" i="0" u="none" strike="noStrike" dirty="0">
                <a:solidFill>
                  <a:srgbClr val="141510"/>
                </a:solidFill>
                <a:latin typeface="Arial" panose="020B0604020202020204" pitchFamily="34" charset="0"/>
              </a:rPr>
              <a:t> </a:t>
            </a:r>
            <a:r>
              <a:rPr lang="en-NZ" sz="1000" b="1" i="0" u="none" strike="noStrike" baseline="0" dirty="0">
                <a:solidFill>
                  <a:srgbClr val="141510"/>
                </a:solidFill>
                <a:latin typeface="Arial" panose="020B0604020202020204" pitchFamily="34" charset="0"/>
              </a:rPr>
              <a:t>Manuals are available at </a:t>
            </a:r>
            <a:r>
              <a:rPr lang="en-NZ" sz="1000" b="1" i="0" u="none" strike="noStrike" baseline="0" dirty="0">
                <a:solidFill>
                  <a:srgbClr val="224682"/>
                </a:solidFill>
                <a:latin typeface="Arial" panose="020B0604020202020204" pitchFamily="34" charset="0"/>
              </a:rPr>
              <a:t>graco.com</a:t>
            </a:r>
            <a:endParaRPr lang="en-NZ" sz="1000" dirty="0"/>
          </a:p>
        </p:txBody>
      </p:sp>
      <p:pic>
        <p:nvPicPr>
          <p:cNvPr id="18" name="Picture 2" descr="Hirepool | Habit Health New Zealand"/>
          <p:cNvPicPr>
            <a:picLocks noChangeAspect="1" noChangeArrowheads="1"/>
          </p:cNvPicPr>
          <p:nvPr/>
        </p:nvPicPr>
        <p:blipFill rotWithShape="1">
          <a:blip r:embed="rId2">
            <a:extLst>
              <a:ext uri="{28A0092B-C50C-407E-A947-70E740481C1C}">
                <a14:useLocalDpi xmlns:a14="http://schemas.microsoft.com/office/drawing/2010/main" val="0"/>
              </a:ext>
            </a:extLst>
          </a:blip>
          <a:srcRect l="73205" t="37148" r="23331" b="36405"/>
          <a:stretch/>
        </p:blipFill>
        <p:spPr bwMode="auto">
          <a:xfrm>
            <a:off x="-1" y="3753019"/>
            <a:ext cx="2220687" cy="4207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3753019"/>
            <a:ext cx="1223158"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Start Up</a:t>
            </a:r>
            <a:endParaRPr lang="en-NZ"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7"/>
          <a:srcRect l="17452" t="9651" r="17897" b="7917"/>
          <a:stretch/>
        </p:blipFill>
        <p:spPr>
          <a:xfrm>
            <a:off x="1445594" y="3681648"/>
            <a:ext cx="876680" cy="842008"/>
          </a:xfrm>
          <a:prstGeom prst="rect">
            <a:avLst/>
          </a:prstGeom>
        </p:spPr>
      </p:pic>
      <p:sp>
        <p:nvSpPr>
          <p:cNvPr id="17" name="Rectangle 16"/>
          <p:cNvSpPr/>
          <p:nvPr/>
        </p:nvSpPr>
        <p:spPr>
          <a:xfrm>
            <a:off x="2322274" y="3643665"/>
            <a:ext cx="2257031" cy="738664"/>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rPr>
              <a:t>1</a:t>
            </a:r>
            <a:r>
              <a:rPr lang="en-NZ" sz="1100" b="1" i="0" u="none" strike="noStrike" baseline="0" dirty="0">
                <a:solidFill>
                  <a:srgbClr val="141510"/>
                </a:solidFill>
                <a:latin typeface="Arial" panose="020B0604020202020204" pitchFamily="34" charset="0"/>
              </a:rPr>
              <a:t>TumPower</a:t>
            </a:r>
            <a:endParaRPr lang="en-NZ" sz="1100" b="0" i="0" u="none" strike="noStrike" baseline="0" dirty="0">
              <a:solidFill>
                <a:srgbClr val="141510"/>
              </a:solidFill>
              <a:latin typeface="Arial" panose="020B0604020202020204" pitchFamily="34" charset="0"/>
            </a:endParaRPr>
          </a:p>
          <a:p>
            <a:r>
              <a:rPr lang="en-NZ" sz="1100" b="0" i="0" u="none" strike="noStrike" baseline="0" dirty="0">
                <a:solidFill>
                  <a:srgbClr val="141510"/>
                </a:solidFill>
                <a:latin typeface="Arial" panose="020B0604020202020204" pitchFamily="34" charset="0"/>
              </a:rPr>
              <a:t>Switch </a:t>
            </a:r>
            <a:r>
              <a:rPr lang="en-NZ" sz="1100" b="1" i="0" u="none" strike="noStrike" baseline="0" dirty="0">
                <a:solidFill>
                  <a:srgbClr val="141510"/>
                </a:solidFill>
                <a:latin typeface="Arial" panose="020B0604020202020204" pitchFamily="34" charset="0"/>
              </a:rPr>
              <a:t>OFF </a:t>
            </a:r>
            <a:r>
              <a:rPr lang="en-NZ" sz="1100" b="0" i="0" u="none" strike="noStrike" baseline="0" dirty="0">
                <a:solidFill>
                  <a:srgbClr val="141510"/>
                </a:solidFill>
                <a:latin typeface="Arial" panose="020B0604020202020204" pitchFamily="34" charset="0"/>
              </a:rPr>
              <a:t>and</a:t>
            </a:r>
            <a:r>
              <a:rPr lang="en-NZ" sz="1100" b="0" i="0" u="none" strike="noStrike" dirty="0">
                <a:solidFill>
                  <a:srgbClr val="141510"/>
                </a:solidFill>
                <a:latin typeface="Arial" panose="020B0604020202020204" pitchFamily="34" charset="0"/>
              </a:rPr>
              <a:t> </a:t>
            </a:r>
            <a:r>
              <a:rPr lang="en-NZ" sz="1100" b="0" i="0" u="none" strike="noStrike" baseline="0" dirty="0">
                <a:solidFill>
                  <a:srgbClr val="141510"/>
                </a:solidFill>
                <a:latin typeface="Arial" panose="020B0604020202020204" pitchFamily="34" charset="0"/>
              </a:rPr>
              <a:t>plug sprayer</a:t>
            </a:r>
          </a:p>
          <a:p>
            <a:r>
              <a:rPr lang="en-NZ" sz="1100" b="0" i="0" u="none" strike="noStrike" baseline="0" dirty="0">
                <a:solidFill>
                  <a:srgbClr val="141510"/>
                </a:solidFill>
                <a:latin typeface="Arial" panose="020B0604020202020204" pitchFamily="34" charset="0"/>
              </a:rPr>
              <a:t> into a .grounded outlet.</a:t>
            </a:r>
            <a:endParaRPr lang="en-NZ" sz="1100" dirty="0"/>
          </a:p>
        </p:txBody>
      </p:sp>
      <p:pic>
        <p:nvPicPr>
          <p:cNvPr id="1033"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4075" b="77088"/>
          <a:stretch/>
        </p:blipFill>
        <p:spPr bwMode="auto">
          <a:xfrm>
            <a:off x="4305266" y="3638177"/>
            <a:ext cx="1549488" cy="9213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7"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2296" r="55245" b="52036"/>
          <a:stretch/>
        </p:blipFill>
        <p:spPr bwMode="auto">
          <a:xfrm>
            <a:off x="2568486" y="4504482"/>
            <a:ext cx="1588957" cy="1086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8"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5215" r="41825" b="5051"/>
          <a:stretch/>
        </p:blipFill>
        <p:spPr bwMode="auto">
          <a:xfrm>
            <a:off x="2164631" y="6959303"/>
            <a:ext cx="2107910" cy="8521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0" name="Rectangle 19"/>
          <p:cNvSpPr/>
          <p:nvPr/>
        </p:nvSpPr>
        <p:spPr>
          <a:xfrm>
            <a:off x="43658" y="4441591"/>
            <a:ext cx="2536859" cy="1246495"/>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cs typeface="Arial" panose="020B0604020202020204" pitchFamily="34" charset="0"/>
              </a:rPr>
              <a:t>2</a:t>
            </a:r>
            <a:r>
              <a:rPr lang="en-NZ" sz="1100" b="0" i="0" u="none" strike="noStrike" baseline="0" dirty="0">
                <a:solidFill>
                  <a:srgbClr val="372D76"/>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Separate Drain Tube (smaller)</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from Suction Tube (larger). Place</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Drain Tube in a waste pail. Submerge</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Suction Tube into pail filled with water</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tor water-based material, or mineral</a:t>
            </a:r>
          </a:p>
          <a:p>
            <a:r>
              <a:rPr lang="en-NZ" sz="1100" b="0" i="0" u="none" strike="noStrike" baseline="0" dirty="0">
                <a:solidFill>
                  <a:srgbClr val="141510"/>
                </a:solidFill>
                <a:latin typeface="Arial" panose="020B0604020202020204" pitchFamily="34" charset="0"/>
                <a:cs typeface="Arial" panose="020B0604020202020204" pitchFamily="34" charset="0"/>
              </a:rPr>
              <a:t>spirits if spraying oil-based material.</a:t>
            </a:r>
            <a:endParaRPr lang="en-NZ" sz="1100" dirty="0">
              <a:latin typeface="Arial" panose="020B0604020202020204" pitchFamily="34" charset="0"/>
              <a:cs typeface="Arial" panose="020B0604020202020204" pitchFamily="34" charset="0"/>
            </a:endParaRPr>
          </a:p>
        </p:txBody>
      </p:sp>
      <p:pic>
        <p:nvPicPr>
          <p:cNvPr id="30"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6972" r="48682" b="24986"/>
          <a:stretch/>
        </p:blipFill>
        <p:spPr bwMode="auto">
          <a:xfrm>
            <a:off x="2414433" y="5648535"/>
            <a:ext cx="1781717" cy="11603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Rectangle 20"/>
          <p:cNvSpPr/>
          <p:nvPr/>
        </p:nvSpPr>
        <p:spPr>
          <a:xfrm>
            <a:off x="58195" y="5653546"/>
            <a:ext cx="2356238" cy="1369606"/>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rPr>
              <a:t>3 </a:t>
            </a:r>
            <a:r>
              <a:rPr lang="en-NZ" sz="1100" b="0" i="0" u="none" strike="noStrike" baseline="0" dirty="0">
                <a:solidFill>
                  <a:srgbClr val="141510"/>
                </a:solidFill>
                <a:latin typeface="Arial" panose="020B0604020202020204" pitchFamily="34" charset="0"/>
              </a:rPr>
              <a:t>Move the Prime/Spray Valve</a:t>
            </a:r>
            <a:r>
              <a:rPr lang="en-NZ" sz="1100" b="0" i="0" u="none" strike="noStrike" dirty="0">
                <a:solidFill>
                  <a:srgbClr val="141510"/>
                </a:solidFill>
                <a:latin typeface="Arial" panose="020B0604020202020204" pitchFamily="34" charset="0"/>
              </a:rPr>
              <a:t> </a:t>
            </a:r>
            <a:r>
              <a:rPr lang="en-NZ" sz="1100" b="0" i="0" u="none" strike="noStrike" baseline="0" dirty="0">
                <a:solidFill>
                  <a:srgbClr val="141510"/>
                </a:solidFill>
                <a:latin typeface="Arial" panose="020B0604020202020204" pitchFamily="34" charset="0"/>
              </a:rPr>
              <a:t>to the </a:t>
            </a:r>
            <a:r>
              <a:rPr lang="en-NZ" sz="1100" b="1" i="0" u="none" strike="noStrike" baseline="0" dirty="0">
                <a:solidFill>
                  <a:srgbClr val="141510"/>
                </a:solidFill>
                <a:latin typeface="Arial" panose="020B0604020202020204" pitchFamily="34" charset="0"/>
              </a:rPr>
              <a:t>PRIME </a:t>
            </a:r>
            <a:r>
              <a:rPr lang="en-NZ" sz="1100" b="0" i="0" u="none" strike="noStrike" baseline="0" dirty="0">
                <a:solidFill>
                  <a:srgbClr val="141510"/>
                </a:solidFill>
                <a:latin typeface="Arial" panose="020B0604020202020204" pitchFamily="34" charset="0"/>
              </a:rPr>
              <a:t>position. Press</a:t>
            </a:r>
            <a:r>
              <a:rPr lang="en-NZ" sz="1100" b="0" i="0" u="none" strike="noStrike" dirty="0">
                <a:solidFill>
                  <a:srgbClr val="141510"/>
                </a:solidFill>
                <a:latin typeface="Arial" panose="020B0604020202020204" pitchFamily="34" charset="0"/>
              </a:rPr>
              <a:t> </a:t>
            </a:r>
            <a:r>
              <a:rPr lang="en-NZ" sz="1100" b="0" i="0" u="none" strike="noStrike" baseline="0" dirty="0">
                <a:solidFill>
                  <a:srgbClr val="141510"/>
                </a:solidFill>
                <a:latin typeface="Arial" panose="020B0604020202020204" pitchFamily="34" charset="0"/>
              </a:rPr>
              <a:t>the </a:t>
            </a:r>
            <a:r>
              <a:rPr lang="en-NZ" sz="1100" b="0" i="0" u="none" strike="noStrike" baseline="0" dirty="0" err="1">
                <a:solidFill>
                  <a:srgbClr val="141510"/>
                </a:solidFill>
                <a:latin typeface="Arial" panose="020B0604020202020204" pitchFamily="34" charset="0"/>
              </a:rPr>
              <a:t>PushPrime</a:t>
            </a:r>
            <a:r>
              <a:rPr lang="en-NZ" sz="1100" b="0" i="0" u="none" strike="noStrike" baseline="0" dirty="0">
                <a:solidFill>
                  <a:srgbClr val="141510"/>
                </a:solidFill>
                <a:latin typeface="Arial" panose="020B0604020202020204" pitchFamily="34" charset="0"/>
              </a:rPr>
              <a:t> button* twice</a:t>
            </a:r>
          </a:p>
          <a:p>
            <a:r>
              <a:rPr lang="en-NZ" sz="1100" b="0" i="0" u="none" strike="noStrike" baseline="0" dirty="0">
                <a:solidFill>
                  <a:srgbClr val="141510"/>
                </a:solidFill>
                <a:latin typeface="Arial" panose="020B0604020202020204" pitchFamily="34" charset="0"/>
              </a:rPr>
              <a:t>to loosen inlet valve ball. Turn</a:t>
            </a:r>
            <a:r>
              <a:rPr lang="en-NZ" sz="1100" b="0" i="0" u="none" strike="noStrike" dirty="0">
                <a:solidFill>
                  <a:srgbClr val="141510"/>
                </a:solidFill>
                <a:latin typeface="Arial" panose="020B0604020202020204" pitchFamily="34" charset="0"/>
              </a:rPr>
              <a:t> </a:t>
            </a:r>
            <a:r>
              <a:rPr lang="en-NZ" sz="1100" b="0" i="0" u="none" strike="noStrike" baseline="0" dirty="0">
                <a:solidFill>
                  <a:srgbClr val="141510"/>
                </a:solidFill>
                <a:latin typeface="Arial" panose="020B0604020202020204" pitchFamily="34" charset="0"/>
              </a:rPr>
              <a:t>Pressure Control Knob to </a:t>
            </a:r>
            <a:r>
              <a:rPr lang="en-NZ" sz="1100" b="1" i="0" u="none" strike="noStrike" baseline="0" dirty="0">
                <a:solidFill>
                  <a:srgbClr val="141510"/>
                </a:solidFill>
                <a:latin typeface="Arial" panose="020B0604020202020204" pitchFamily="34" charset="0"/>
              </a:rPr>
              <a:t>START</a:t>
            </a:r>
            <a:r>
              <a:rPr lang="en-NZ" sz="1100" b="1" i="0" u="none" strike="noStrike" dirty="0">
                <a:solidFill>
                  <a:srgbClr val="141510"/>
                </a:solidFill>
                <a:latin typeface="Arial" panose="020B0604020202020204" pitchFamily="34" charset="0"/>
              </a:rPr>
              <a:t> </a:t>
            </a:r>
            <a:r>
              <a:rPr lang="en-NZ" sz="1100" b="0" i="0" u="none" strike="noStrike" baseline="0" dirty="0">
                <a:solidFill>
                  <a:srgbClr val="141510"/>
                </a:solidFill>
                <a:latin typeface="Arial" panose="020B0604020202020204" pitchFamily="34" charset="0"/>
              </a:rPr>
              <a:t>position. Turn Power Switch </a:t>
            </a:r>
            <a:r>
              <a:rPr lang="en-NZ" sz="1100" b="1" i="0" u="none" strike="noStrike" baseline="0" dirty="0">
                <a:solidFill>
                  <a:srgbClr val="141510"/>
                </a:solidFill>
                <a:latin typeface="Arial" panose="020B0604020202020204" pitchFamily="34" charset="0"/>
              </a:rPr>
              <a:t>ON.</a:t>
            </a:r>
          </a:p>
          <a:p>
            <a:r>
              <a:rPr lang="en-NZ" sz="800" b="0" i="0" u="none" strike="noStrike" baseline="0" dirty="0">
                <a:solidFill>
                  <a:srgbClr val="373834"/>
                </a:solidFill>
                <a:latin typeface="Arial" panose="020B0604020202020204" pitchFamily="34" charset="0"/>
              </a:rPr>
              <a:t>• </a:t>
            </a:r>
            <a:r>
              <a:rPr lang="en-NZ" sz="800" b="0" i="0" u="none" strike="noStrike" baseline="0" dirty="0">
                <a:solidFill>
                  <a:srgbClr val="141510"/>
                </a:solidFill>
                <a:latin typeface="Arial" panose="020B0604020202020204" pitchFamily="34" charset="0"/>
              </a:rPr>
              <a:t>Not available on </a:t>
            </a:r>
            <a:r>
              <a:rPr lang="en-NZ" sz="800" b="0" i="0" u="none" strike="noStrike" baseline="0" dirty="0">
                <a:solidFill>
                  <a:srgbClr val="373834"/>
                </a:solidFill>
                <a:latin typeface="Arial" panose="020B0604020202020204" pitchFamily="34" charset="0"/>
              </a:rPr>
              <a:t>a</a:t>
            </a:r>
            <a:r>
              <a:rPr lang="en-NZ" sz="800" b="0" i="0" u="none" strike="noStrike" baseline="0" dirty="0">
                <a:solidFill>
                  <a:srgbClr val="141510"/>
                </a:solidFill>
                <a:latin typeface="Arial" panose="020B0604020202020204" pitchFamily="34" charset="0"/>
              </a:rPr>
              <a:t>ll model</a:t>
            </a:r>
            <a:r>
              <a:rPr lang="en-NZ" sz="800" b="0" i="0" u="none" strike="noStrike" baseline="0" dirty="0">
                <a:solidFill>
                  <a:srgbClr val="373834"/>
                </a:solidFill>
                <a:latin typeface="Arial" panose="020B0604020202020204" pitchFamily="34" charset="0"/>
              </a:rPr>
              <a:t>s.</a:t>
            </a:r>
            <a:endParaRPr lang="en-NZ" dirty="0"/>
          </a:p>
        </p:txBody>
      </p:sp>
      <p:sp>
        <p:nvSpPr>
          <p:cNvPr id="23" name="Rectangle 22"/>
          <p:cNvSpPr/>
          <p:nvPr/>
        </p:nvSpPr>
        <p:spPr>
          <a:xfrm>
            <a:off x="29595" y="6958383"/>
            <a:ext cx="2266652" cy="907941"/>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cs typeface="Arial" panose="020B0604020202020204" pitchFamily="34" charset="0"/>
              </a:rPr>
              <a:t>4 </a:t>
            </a:r>
            <a:r>
              <a:rPr lang="en-NZ" sz="1100" b="0" i="0" u="none" strike="noStrike" baseline="0" dirty="0">
                <a:solidFill>
                  <a:srgbClr val="141510"/>
                </a:solidFill>
                <a:latin typeface="Arial" panose="020B0604020202020204" pitchFamily="34" charset="0"/>
                <a:cs typeface="Arial" panose="020B0604020202020204" pitchFamily="34" charset="0"/>
              </a:rPr>
              <a:t>Allow fluid to flow up </a:t>
            </a:r>
            <a:r>
              <a:rPr lang="en-NZ" sz="1100" dirty="0">
                <a:solidFill>
                  <a:srgbClr val="373834"/>
                </a:solidFill>
                <a:latin typeface="Arial" panose="020B0604020202020204" pitchFamily="34" charset="0"/>
                <a:cs typeface="Arial" panose="020B0604020202020204" pitchFamily="34" charset="0"/>
              </a:rPr>
              <a:t>th</a:t>
            </a:r>
            <a:r>
              <a:rPr lang="en-NZ" sz="1100" b="0" i="0" u="none" strike="noStrike" baseline="0" dirty="0">
                <a:solidFill>
                  <a:srgbClr val="141510"/>
                </a:solidFill>
                <a:latin typeface="Arial" panose="020B0604020202020204" pitchFamily="34" charset="0"/>
                <a:cs typeface="Arial" panose="020B0604020202020204" pitchFamily="34" charset="0"/>
              </a:rPr>
              <a:t>e Suction Tube and</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out  of Drain Tube for 30-60</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seconds. Turn Power</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Switch </a:t>
            </a:r>
            <a:r>
              <a:rPr lang="en-NZ" sz="1100" b="1" i="0" u="none" strike="noStrike" baseline="0" dirty="0">
                <a:solidFill>
                  <a:srgbClr val="141510"/>
                </a:solidFill>
                <a:latin typeface="Arial" panose="020B0604020202020204" pitchFamily="34" charset="0"/>
                <a:cs typeface="Arial" panose="020B0604020202020204" pitchFamily="34" charset="0"/>
              </a:rPr>
              <a:t>OFF</a:t>
            </a:r>
            <a:r>
              <a:rPr lang="en-NZ" sz="1100" b="1" i="0" u="none" strike="noStrike" baseline="0" dirty="0">
                <a:solidFill>
                  <a:srgbClr val="373834"/>
                </a:solidFill>
                <a:latin typeface="Arial" panose="020B0604020202020204" pitchFamily="34" charset="0"/>
                <a:cs typeface="Arial" panose="020B0604020202020204" pitchFamily="34" charset="0"/>
              </a:rPr>
              <a:t>.</a:t>
            </a:r>
            <a:endParaRPr lang="en-NZ" sz="1100" dirty="0">
              <a:latin typeface="Arial" panose="020B0604020202020204" pitchFamily="34" charset="0"/>
              <a:cs typeface="Arial" panose="020B0604020202020204" pitchFamily="34" charset="0"/>
            </a:endParaRPr>
          </a:p>
        </p:txBody>
      </p:sp>
      <p:sp>
        <p:nvSpPr>
          <p:cNvPr id="24" name="Rectangle 23"/>
          <p:cNvSpPr/>
          <p:nvPr/>
        </p:nvSpPr>
        <p:spPr>
          <a:xfrm>
            <a:off x="-17729" y="7868545"/>
            <a:ext cx="1965615" cy="1246495"/>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rPr>
              <a:t>5 </a:t>
            </a:r>
            <a:r>
              <a:rPr lang="en-NZ" sz="1100" b="0" i="0" u="none" strike="noStrike" baseline="0" dirty="0">
                <a:solidFill>
                  <a:srgbClr val="141510"/>
                </a:solidFill>
                <a:latin typeface="Arial" panose="020B0604020202020204" pitchFamily="34" charset="0"/>
              </a:rPr>
              <a:t>Submerge Suction</a:t>
            </a:r>
          </a:p>
          <a:p>
            <a:r>
              <a:rPr lang="en-NZ" sz="1100" b="0" i="0" u="none" strike="noStrike" baseline="0" dirty="0">
                <a:solidFill>
                  <a:srgbClr val="141510"/>
                </a:solidFill>
                <a:latin typeface="Arial" panose="020B0604020202020204" pitchFamily="34" charset="0"/>
              </a:rPr>
              <a:t>Tube into paint. Turn</a:t>
            </a:r>
          </a:p>
          <a:p>
            <a:r>
              <a:rPr lang="en-NZ" sz="1100" b="0" i="0" u="none" strike="noStrike" baseline="0" dirty="0">
                <a:solidFill>
                  <a:srgbClr val="141510"/>
                </a:solidFill>
                <a:latin typeface="Arial" panose="020B0604020202020204" pitchFamily="34" charset="0"/>
              </a:rPr>
              <a:t>Power Switch </a:t>
            </a:r>
            <a:r>
              <a:rPr lang="en-NZ" sz="1100" b="1" i="0" u="none" strike="noStrike" baseline="0" dirty="0">
                <a:solidFill>
                  <a:srgbClr val="141510"/>
                </a:solidFill>
                <a:latin typeface="Arial" panose="020B0604020202020204" pitchFamily="34" charset="0"/>
              </a:rPr>
              <a:t>ON </a:t>
            </a:r>
            <a:r>
              <a:rPr lang="en-NZ" sz="1100" b="0" i="0" u="none" strike="noStrike" baseline="0" dirty="0">
                <a:solidFill>
                  <a:srgbClr val="141510"/>
                </a:solidFill>
                <a:latin typeface="Arial" panose="020B0604020202020204" pitchFamily="34" charset="0"/>
              </a:rPr>
              <a:t>and</a:t>
            </a:r>
          </a:p>
          <a:p>
            <a:r>
              <a:rPr lang="en-NZ" sz="1100" b="0" i="0" u="none" strike="noStrike" baseline="0" dirty="0">
                <a:solidFill>
                  <a:srgbClr val="141510"/>
                </a:solidFill>
                <a:latin typeface="Arial" panose="020B0604020202020204" pitchFamily="34" charset="0"/>
              </a:rPr>
              <a:t>watch for paint to come</a:t>
            </a:r>
          </a:p>
          <a:p>
            <a:r>
              <a:rPr lang="en-NZ" sz="1100" b="0" i="0" u="none" strike="noStrike" baseline="0" dirty="0">
                <a:solidFill>
                  <a:srgbClr val="141510"/>
                </a:solidFill>
                <a:latin typeface="Arial" panose="020B0604020202020204" pitchFamily="34" charset="0"/>
              </a:rPr>
              <a:t>out of the Drain Tube</a:t>
            </a:r>
            <a:r>
              <a:rPr lang="en-NZ" sz="1100" b="0" i="0" u="none" strike="noStrike" baseline="0" dirty="0">
                <a:solidFill>
                  <a:srgbClr val="373834"/>
                </a:solidFill>
                <a:latin typeface="Arial" panose="020B0604020202020204" pitchFamily="34" charset="0"/>
              </a:rPr>
              <a:t>. </a:t>
            </a:r>
            <a:r>
              <a:rPr lang="en-NZ" sz="1100" b="0" i="0" u="none" strike="noStrike" baseline="0" dirty="0">
                <a:solidFill>
                  <a:srgbClr val="141510"/>
                </a:solidFill>
                <a:latin typeface="Arial" panose="020B0604020202020204" pitchFamily="34" charset="0"/>
              </a:rPr>
              <a:t>Turn</a:t>
            </a:r>
          </a:p>
          <a:p>
            <a:r>
              <a:rPr lang="en-NZ" sz="1100" b="0" i="0" u="none" strike="noStrike" baseline="0" dirty="0">
                <a:solidFill>
                  <a:srgbClr val="141510"/>
                </a:solidFill>
                <a:latin typeface="Arial" panose="020B0604020202020204" pitchFamily="34" charset="0"/>
              </a:rPr>
              <a:t>Power Switch </a:t>
            </a:r>
            <a:r>
              <a:rPr lang="en-NZ" sz="1100" b="1" i="0" u="none" strike="noStrike" baseline="0" dirty="0">
                <a:solidFill>
                  <a:srgbClr val="141510"/>
                </a:solidFill>
                <a:latin typeface="Arial" panose="020B0604020202020204" pitchFamily="34" charset="0"/>
              </a:rPr>
              <a:t>OFF</a:t>
            </a:r>
            <a:r>
              <a:rPr lang="en-NZ" sz="1100" b="1" i="0" u="none" strike="noStrike" baseline="0" dirty="0">
                <a:solidFill>
                  <a:srgbClr val="373834"/>
                </a:solidFill>
                <a:latin typeface="Arial" panose="020B0604020202020204" pitchFamily="34" charset="0"/>
              </a:rPr>
              <a:t>.</a:t>
            </a:r>
            <a:endParaRPr lang="en-NZ" sz="1100" dirty="0"/>
          </a:p>
        </p:txBody>
      </p:sp>
      <p:pic>
        <p:nvPicPr>
          <p:cNvPr id="1034"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t="68242" r="53784" b="2044"/>
          <a:stretch/>
        </p:blipFill>
        <p:spPr bwMode="auto">
          <a:xfrm>
            <a:off x="4326317" y="8542639"/>
            <a:ext cx="2313557" cy="13632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6" name="Picture 1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668" r="42045" b="32618"/>
          <a:stretch/>
        </p:blipFill>
        <p:spPr bwMode="auto">
          <a:xfrm>
            <a:off x="4467846" y="6016563"/>
            <a:ext cx="1984276" cy="11834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7" name="Picture 1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38" t="1222" r="41847" b="70222"/>
          <a:stretch/>
        </p:blipFill>
        <p:spPr bwMode="auto">
          <a:xfrm>
            <a:off x="1859737" y="8051926"/>
            <a:ext cx="2134345" cy="9814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5" name="Rectangle 24"/>
          <p:cNvSpPr/>
          <p:nvPr/>
        </p:nvSpPr>
        <p:spPr>
          <a:xfrm>
            <a:off x="4467846" y="4583522"/>
            <a:ext cx="2333549" cy="1415772"/>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cs typeface="Arial" panose="020B0604020202020204" pitchFamily="34" charset="0"/>
              </a:rPr>
              <a:t>6 </a:t>
            </a:r>
            <a:r>
              <a:rPr lang="en-NZ" sz="1100" b="0" i="0" u="none" strike="noStrike" baseline="0" dirty="0">
                <a:solidFill>
                  <a:srgbClr val="141510"/>
                </a:solidFill>
                <a:latin typeface="Arial" panose="020B0604020202020204" pitchFamily="34" charset="0"/>
                <a:cs typeface="Arial" panose="020B0604020202020204" pitchFamily="34" charset="0"/>
              </a:rPr>
              <a:t>Rotate Spray Tip to</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1" i="0" u="none" strike="noStrike" baseline="0" dirty="0">
                <a:solidFill>
                  <a:srgbClr val="141510"/>
                </a:solidFill>
                <a:latin typeface="Arial" panose="020B0604020202020204" pitchFamily="34" charset="0"/>
                <a:cs typeface="Arial" panose="020B0604020202020204" pitchFamily="34" charset="0"/>
              </a:rPr>
              <a:t>UNCLOG </a:t>
            </a:r>
            <a:r>
              <a:rPr lang="en-NZ" sz="1100" b="0" i="0" u="none" strike="noStrike" baseline="0" dirty="0" err="1">
                <a:solidFill>
                  <a:srgbClr val="141510"/>
                </a:solidFill>
                <a:latin typeface="Arial" panose="020B0604020202020204" pitchFamily="34" charset="0"/>
                <a:cs typeface="Arial" panose="020B0604020202020204" pitchFamily="34" charset="0"/>
              </a:rPr>
              <a:t>Position.Disengage</a:t>
            </a:r>
            <a:r>
              <a:rPr lang="en-NZ" sz="1100" b="0" i="0" u="none" strike="noStrike" baseline="0" dirty="0">
                <a:solidFill>
                  <a:srgbClr val="141510"/>
                </a:solidFill>
                <a:latin typeface="Arial" panose="020B0604020202020204" pitchFamily="34" charset="0"/>
                <a:cs typeface="Arial" panose="020B0604020202020204" pitchFamily="34" charset="0"/>
              </a:rPr>
              <a:t> Trigger Lock.</a:t>
            </a:r>
          </a:p>
          <a:p>
            <a:r>
              <a:rPr lang="en-NZ" sz="1100" b="0" i="0" u="none" strike="noStrike" baseline="0" dirty="0">
                <a:solidFill>
                  <a:srgbClr val="141510"/>
                </a:solidFill>
                <a:latin typeface="Arial" panose="020B0604020202020204" pitchFamily="34" charset="0"/>
                <a:cs typeface="Arial" panose="020B0604020202020204" pitchFamily="34" charset="0"/>
              </a:rPr>
              <a:t>Point gun into waste pail,</a:t>
            </a:r>
          </a:p>
          <a:p>
            <a:r>
              <a:rPr lang="en-NZ" sz="1100" b="0" i="0" u="none" strike="noStrike" baseline="0" dirty="0">
                <a:solidFill>
                  <a:srgbClr val="141510"/>
                </a:solidFill>
                <a:latin typeface="Arial" panose="020B0604020202020204" pitchFamily="34" charset="0"/>
                <a:cs typeface="Arial" panose="020B0604020202020204" pitchFamily="34" charset="0"/>
              </a:rPr>
              <a:t>pull and hold trigger.</a:t>
            </a:r>
          </a:p>
          <a:p>
            <a:r>
              <a:rPr lang="en-NZ" sz="1100" b="0" i="0" u="none" strike="noStrike" baseline="0" dirty="0">
                <a:solidFill>
                  <a:srgbClr val="141510"/>
                </a:solidFill>
                <a:latin typeface="Arial" panose="020B0604020202020204" pitchFamily="34" charset="0"/>
                <a:cs typeface="Arial" panose="020B0604020202020204" pitchFamily="34" charset="0"/>
              </a:rPr>
              <a:t>Move Prime/Spray Valve</a:t>
            </a:r>
          </a:p>
          <a:p>
            <a:r>
              <a:rPr lang="en-NZ" sz="1100" b="0" i="0" u="none" strike="noStrike" baseline="0" dirty="0">
                <a:solidFill>
                  <a:srgbClr val="141510"/>
                </a:solidFill>
                <a:latin typeface="Arial" panose="020B0604020202020204" pitchFamily="34" charset="0"/>
                <a:cs typeface="Arial" panose="020B0604020202020204" pitchFamily="34" charset="0"/>
              </a:rPr>
              <a:t>to </a:t>
            </a:r>
            <a:r>
              <a:rPr lang="en-NZ" sz="1100" b="1" i="0" u="none" strike="noStrike" baseline="0" dirty="0">
                <a:solidFill>
                  <a:srgbClr val="141510"/>
                </a:solidFill>
                <a:latin typeface="Arial" panose="020B0604020202020204" pitchFamily="34" charset="0"/>
                <a:cs typeface="Arial" panose="020B0604020202020204" pitchFamily="34" charset="0"/>
              </a:rPr>
              <a:t>SPRAY </a:t>
            </a:r>
            <a:r>
              <a:rPr lang="en-NZ" sz="1100" b="0" i="0" u="none" strike="noStrike" baseline="0" dirty="0">
                <a:solidFill>
                  <a:srgbClr val="141510"/>
                </a:solidFill>
                <a:latin typeface="Arial" panose="020B0604020202020204" pitchFamily="34" charset="0"/>
                <a:cs typeface="Arial" panose="020B0604020202020204" pitchFamily="34" charset="0"/>
              </a:rPr>
              <a:t>position and</a:t>
            </a:r>
          </a:p>
          <a:p>
            <a:r>
              <a:rPr lang="en-NZ" sz="1100" b="0" i="0" u="none" strike="noStrike" baseline="0" dirty="0">
                <a:solidFill>
                  <a:srgbClr val="141510"/>
                </a:solidFill>
                <a:latin typeface="Arial" panose="020B0604020202020204" pitchFamily="34" charset="0"/>
                <a:cs typeface="Arial" panose="020B0604020202020204" pitchFamily="34" charset="0"/>
              </a:rPr>
              <a:t>turn Power Switch </a:t>
            </a:r>
            <a:r>
              <a:rPr lang="en-NZ" sz="1100" b="1" i="0" u="none" strike="noStrike" baseline="0" dirty="0">
                <a:solidFill>
                  <a:srgbClr val="141510"/>
                </a:solidFill>
                <a:latin typeface="Arial" panose="020B0604020202020204" pitchFamily="34" charset="0"/>
                <a:cs typeface="Arial" panose="020B0604020202020204" pitchFamily="34" charset="0"/>
              </a:rPr>
              <a:t>ON</a:t>
            </a:r>
            <a:r>
              <a:rPr lang="en-NZ" sz="1100" b="1" i="0" u="none" strike="noStrike" baseline="0" dirty="0">
                <a:solidFill>
                  <a:srgbClr val="141510"/>
                </a:solidFill>
                <a:latin typeface="Arial" panose="020B0604020202020204" pitchFamily="34" charset="0"/>
              </a:rPr>
              <a:t>.</a:t>
            </a:r>
            <a:endParaRPr lang="en-NZ" sz="1100" dirty="0"/>
          </a:p>
        </p:txBody>
      </p:sp>
      <p:sp>
        <p:nvSpPr>
          <p:cNvPr id="26" name="Rectangle 25"/>
          <p:cNvSpPr/>
          <p:nvPr/>
        </p:nvSpPr>
        <p:spPr>
          <a:xfrm>
            <a:off x="4326317" y="7248068"/>
            <a:ext cx="2741449" cy="1246495"/>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cs typeface="Arial" panose="020B0604020202020204" pitchFamily="34" charset="0"/>
              </a:rPr>
              <a:t>7</a:t>
            </a:r>
            <a:r>
              <a:rPr lang="en-NZ" sz="1100" b="0" i="0" u="none" strike="noStrike" baseline="0" dirty="0">
                <a:solidFill>
                  <a:srgbClr val="372D76"/>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When paint comes out of gun,</a:t>
            </a:r>
          </a:p>
          <a:p>
            <a:r>
              <a:rPr lang="en-NZ" sz="1100" b="0" i="0" u="none" strike="noStrike" baseline="0" dirty="0">
                <a:solidFill>
                  <a:srgbClr val="141510"/>
                </a:solidFill>
                <a:latin typeface="Arial" panose="020B0604020202020204" pitchFamily="34" charset="0"/>
                <a:cs typeface="Arial" panose="020B0604020202020204" pitchFamily="34" charset="0"/>
              </a:rPr>
              <a:t>release trigger. Engage Trigger</a:t>
            </a:r>
          </a:p>
          <a:p>
            <a:r>
              <a:rPr lang="en-NZ" sz="1100" b="0" i="0" u="none" strike="noStrike" baseline="0" dirty="0">
                <a:solidFill>
                  <a:srgbClr val="141510"/>
                </a:solidFill>
                <a:latin typeface="Arial" panose="020B0604020202020204" pitchFamily="34" charset="0"/>
                <a:cs typeface="Arial" panose="020B0604020202020204" pitchFamily="34" charset="0"/>
              </a:rPr>
              <a:t>Lock. Transfer Drain Tube to paint pail</a:t>
            </a:r>
          </a:p>
          <a:p>
            <a:r>
              <a:rPr lang="en-NZ" sz="1100" b="0" i="0" u="none" strike="noStrike" baseline="0" dirty="0">
                <a:solidFill>
                  <a:srgbClr val="141510"/>
                </a:solidFill>
                <a:latin typeface="Arial" panose="020B0604020202020204" pitchFamily="34" charset="0"/>
                <a:cs typeface="Arial" panose="020B0604020202020204" pitchFamily="34" charset="0"/>
              </a:rPr>
              <a:t>and attach to Suction Tube. Rotate</a:t>
            </a:r>
          </a:p>
          <a:p>
            <a:r>
              <a:rPr lang="en-NZ" sz="1100" b="0" i="0" u="none" strike="noStrike" baseline="0" dirty="0">
                <a:solidFill>
                  <a:srgbClr val="141510"/>
                </a:solidFill>
                <a:latin typeface="Arial" panose="020B0604020202020204" pitchFamily="34" charset="0"/>
                <a:cs typeface="Arial" panose="020B0604020202020204" pitchFamily="34" charset="0"/>
              </a:rPr>
              <a:t>Spray Tip back to </a:t>
            </a:r>
            <a:r>
              <a:rPr lang="en-NZ" sz="1100" b="1" i="0" u="none" strike="noStrike" baseline="0" dirty="0">
                <a:solidFill>
                  <a:srgbClr val="141510"/>
                </a:solidFill>
                <a:latin typeface="Arial" panose="020B0604020202020204" pitchFamily="34" charset="0"/>
                <a:cs typeface="Arial" panose="020B0604020202020204" pitchFamily="34" charset="0"/>
              </a:rPr>
              <a:t>SPRAY </a:t>
            </a:r>
            <a:r>
              <a:rPr lang="en-NZ" sz="1100" b="0" i="0" u="none" strike="noStrike" baseline="0" dirty="0">
                <a:solidFill>
                  <a:srgbClr val="141510"/>
                </a:solidFill>
                <a:latin typeface="Arial" panose="020B0604020202020204" pitchFamily="34" charset="0"/>
                <a:cs typeface="Arial" panose="020B0604020202020204" pitchFamily="34" charset="0"/>
              </a:rPr>
              <a:t>position</a:t>
            </a:r>
          </a:p>
          <a:p>
            <a:r>
              <a:rPr lang="en-NZ" sz="1100" b="0" i="0" u="none" strike="noStrike" baseline="0" dirty="0">
                <a:solidFill>
                  <a:srgbClr val="141510"/>
                </a:solidFill>
                <a:latin typeface="Arial" panose="020B0604020202020204" pitchFamily="34" charset="0"/>
                <a:cs typeface="Arial" panose="020B0604020202020204" pitchFamily="34" charset="0"/>
              </a:rPr>
              <a:t>and ensure Spray Tip Guard is tight.</a:t>
            </a:r>
            <a:endParaRPr lang="en-NZ" sz="1100" dirty="0">
              <a:latin typeface="Arial" panose="020B0604020202020204" pitchFamily="34" charset="0"/>
              <a:cs typeface="Arial" panose="020B0604020202020204" pitchFamily="34" charset="0"/>
            </a:endParaRPr>
          </a:p>
        </p:txBody>
      </p:sp>
      <p:pic>
        <p:nvPicPr>
          <p:cNvPr id="40" name="Picture 2" descr="Hirepool | Habit Health New Zealand"/>
          <p:cNvPicPr>
            <a:picLocks noChangeAspect="1" noChangeArrowheads="1"/>
          </p:cNvPicPr>
          <p:nvPr/>
        </p:nvPicPr>
        <p:blipFill rotWithShape="1">
          <a:blip r:embed="rId2">
            <a:extLst>
              <a:ext uri="{28A0092B-C50C-407E-A947-70E740481C1C}">
                <a14:useLocalDpi xmlns:a14="http://schemas.microsoft.com/office/drawing/2010/main" val="0"/>
              </a:ext>
            </a:extLst>
          </a:blip>
          <a:srcRect l="73205" t="37148" r="23331" b="36405"/>
          <a:stretch/>
        </p:blipFill>
        <p:spPr bwMode="auto">
          <a:xfrm>
            <a:off x="-17729" y="9434280"/>
            <a:ext cx="4344046" cy="47172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14575" y="9487835"/>
            <a:ext cx="3771646"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You Are Now Ready To Spray</a:t>
            </a:r>
            <a:endParaRPr lang="en-NZ"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20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repool | Habit Health New Zealand"/>
          <p:cNvPicPr>
            <a:picLocks noChangeAspect="1" noChangeArrowheads="1"/>
          </p:cNvPicPr>
          <p:nvPr/>
        </p:nvPicPr>
        <p:blipFill rotWithShape="1">
          <a:blip r:embed="rId2">
            <a:extLst>
              <a:ext uri="{28A0092B-C50C-407E-A947-70E740481C1C}">
                <a14:useLocalDpi xmlns:a14="http://schemas.microsoft.com/office/drawing/2010/main" val="0"/>
              </a:ext>
            </a:extLst>
          </a:blip>
          <a:srcRect l="73205" t="37148" r="23331" b="36405"/>
          <a:stretch/>
        </p:blipFill>
        <p:spPr bwMode="auto">
          <a:xfrm>
            <a:off x="0" y="0"/>
            <a:ext cx="2054431" cy="471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451" y="41680"/>
            <a:ext cx="1922127"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How To Spray</a:t>
            </a:r>
            <a:endParaRPr lang="en-NZ"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2383079" y="35234"/>
            <a:ext cx="2489916" cy="738664"/>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cs typeface="Arial" panose="020B0604020202020204" pitchFamily="34" charset="0"/>
              </a:rPr>
              <a:t>1</a:t>
            </a:r>
            <a:r>
              <a:rPr lang="en-NZ" sz="1100" b="0" i="0" u="none" strike="noStrike" baseline="0" dirty="0">
                <a:solidFill>
                  <a:srgbClr val="372D76"/>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Turn Pressure Control Knob to the </a:t>
            </a:r>
            <a:r>
              <a:rPr lang="en-NZ" sz="1100" b="1" i="0" u="none" strike="noStrike" baseline="0" dirty="0">
                <a:solidFill>
                  <a:srgbClr val="141510"/>
                </a:solidFill>
                <a:latin typeface="Arial" panose="020B0604020202020204" pitchFamily="34" charset="0"/>
                <a:cs typeface="Arial" panose="020B0604020202020204" pitchFamily="34" charset="0"/>
              </a:rPr>
              <a:t>START</a:t>
            </a:r>
            <a:r>
              <a:rPr lang="en-NZ" sz="1100" b="1"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position. Disengage the Trigger Lock.</a:t>
            </a:r>
            <a:endParaRPr lang="en-NZ" sz="11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srcRect b="7461"/>
          <a:stretch/>
        </p:blipFill>
        <p:spPr>
          <a:xfrm>
            <a:off x="339399" y="1211211"/>
            <a:ext cx="1330328" cy="1404581"/>
          </a:xfrm>
          <a:prstGeom prst="rect">
            <a:avLst/>
          </a:prstGeom>
        </p:spPr>
      </p:pic>
      <p:sp>
        <p:nvSpPr>
          <p:cNvPr id="7" name="Rectangle 6"/>
          <p:cNvSpPr/>
          <p:nvPr/>
        </p:nvSpPr>
        <p:spPr>
          <a:xfrm>
            <a:off x="52523" y="507720"/>
            <a:ext cx="2266667" cy="738664"/>
          </a:xfrm>
          <a:prstGeom prst="rect">
            <a:avLst/>
          </a:prstGeom>
        </p:spPr>
        <p:txBody>
          <a:bodyPr wrap="square">
            <a:spAutoFit/>
          </a:bodyPr>
          <a:lstStyle/>
          <a:p>
            <a:r>
              <a:rPr lang="en-NZ" sz="2000" b="1" i="0" u="none" strike="noStrike" baseline="0" dirty="0">
                <a:solidFill>
                  <a:srgbClr val="372D76"/>
                </a:solidFill>
                <a:latin typeface="Arial" panose="020B0604020202020204" pitchFamily="34" charset="0"/>
                <a:cs typeface="Arial" panose="020B0604020202020204" pitchFamily="34" charset="0"/>
              </a:rPr>
              <a:t>2</a:t>
            </a:r>
            <a:r>
              <a:rPr lang="en-NZ" sz="1100" b="0" i="0" u="none" strike="noStrike" baseline="0" dirty="0">
                <a:solidFill>
                  <a:srgbClr val="372D76"/>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Increase Pressure Control Knob if needed until</a:t>
            </a:r>
            <a:r>
              <a:rPr lang="en-NZ" sz="1100" b="0" i="0" u="none" strike="noStrike" dirty="0">
                <a:solidFill>
                  <a:srgbClr val="141510"/>
                </a:solidFill>
                <a:latin typeface="Arial" panose="020B0604020202020204" pitchFamily="34" charset="0"/>
                <a:cs typeface="Arial" panose="020B0604020202020204" pitchFamily="34" charset="0"/>
              </a:rPr>
              <a:t> </a:t>
            </a:r>
            <a:r>
              <a:rPr lang="en-NZ" sz="1100" b="0" i="0" u="none" strike="noStrike" baseline="0" dirty="0">
                <a:solidFill>
                  <a:srgbClr val="141510"/>
                </a:solidFill>
                <a:latin typeface="Arial" panose="020B0604020202020204" pitchFamily="34" charset="0"/>
                <a:cs typeface="Arial" panose="020B0604020202020204" pitchFamily="34" charset="0"/>
              </a:rPr>
              <a:t>spray is even and without gaps at edges</a:t>
            </a:r>
            <a:r>
              <a:rPr lang="en-NZ" sz="1100" b="0" i="0" u="none" strike="noStrike" baseline="0" dirty="0">
                <a:solidFill>
                  <a:srgbClr val="373834"/>
                </a:solidFill>
                <a:latin typeface="Arial" panose="020B0604020202020204" pitchFamily="34" charset="0"/>
                <a:cs typeface="Arial" panose="020B0604020202020204" pitchFamily="34" charset="0"/>
              </a:rPr>
              <a:t>.</a:t>
            </a:r>
            <a:endParaRPr lang="en-NZ" sz="1100" dirty="0">
              <a:latin typeface="Arial" panose="020B0604020202020204" pitchFamily="34" charset="0"/>
              <a:cs typeface="Arial" panose="020B0604020202020204" pitchFamily="34" charset="0"/>
            </a:endParaRPr>
          </a:p>
        </p:txBody>
      </p:sp>
      <p:sp>
        <p:nvSpPr>
          <p:cNvPr id="17" name="Rectangle 16"/>
          <p:cNvSpPr/>
          <p:nvPr/>
        </p:nvSpPr>
        <p:spPr>
          <a:xfrm>
            <a:off x="0" y="2608923"/>
            <a:ext cx="4584032" cy="1169551"/>
          </a:xfrm>
          <a:prstGeom prst="rect">
            <a:avLst/>
          </a:prstGeom>
        </p:spPr>
        <p:txBody>
          <a:bodyPr wrap="square">
            <a:spAutoFit/>
          </a:bodyPr>
          <a:lstStyle/>
          <a:p>
            <a:r>
              <a:rPr lang="en-NZ" sz="1000" b="0" i="0" u="none" strike="noStrike" baseline="0" dirty="0">
                <a:solidFill>
                  <a:srgbClr val="13140F"/>
                </a:solidFill>
                <a:latin typeface="Arial" panose="020B0604020202020204" pitchFamily="34" charset="0"/>
              </a:rPr>
              <a:t>Your sprayer is shipped with a Spray Tip to spray paint. If</a:t>
            </a:r>
            <a:r>
              <a:rPr lang="en-NZ" sz="1000" b="0" i="0" u="none" strike="noStrike" dirty="0">
                <a:solidFill>
                  <a:srgbClr val="13140F"/>
                </a:solidFill>
                <a:latin typeface="Arial" panose="020B0604020202020204" pitchFamily="34" charset="0"/>
              </a:rPr>
              <a:t> </a:t>
            </a:r>
            <a:r>
              <a:rPr lang="en-NZ" sz="1000" b="0" i="0" u="none" strike="noStrike" baseline="0" dirty="0">
                <a:solidFill>
                  <a:srgbClr val="13140F"/>
                </a:solidFill>
                <a:latin typeface="Arial" panose="020B0604020202020204" pitchFamily="34" charset="0"/>
              </a:rPr>
              <a:t>you are spraying stain see the store associate to purchase a</a:t>
            </a:r>
            <a:r>
              <a:rPr lang="en-NZ" sz="1000" b="0" i="0" u="none" strike="noStrike" dirty="0">
                <a:solidFill>
                  <a:srgbClr val="13140F"/>
                </a:solidFill>
                <a:latin typeface="Arial" panose="020B0604020202020204" pitchFamily="34" charset="0"/>
              </a:rPr>
              <a:t> </a:t>
            </a:r>
            <a:r>
              <a:rPr lang="en-NZ" sz="1000" b="0" i="0" u="none" strike="noStrike" baseline="0" dirty="0">
                <a:solidFill>
                  <a:srgbClr val="13140F"/>
                </a:solidFill>
                <a:latin typeface="Arial" panose="020B0604020202020204" pitchFamily="34" charset="0"/>
              </a:rPr>
              <a:t>smaller Spray Tip size</a:t>
            </a:r>
            <a:r>
              <a:rPr lang="en-NZ" sz="1000" b="0" i="0" u="none" strike="noStrike" baseline="0" dirty="0">
                <a:solidFill>
                  <a:srgbClr val="30322D"/>
                </a:solidFill>
                <a:latin typeface="Arial" panose="020B0604020202020204" pitchFamily="34" charset="0"/>
              </a:rPr>
              <a:t>.</a:t>
            </a:r>
            <a:r>
              <a:rPr lang="en-NZ" sz="1000" b="0" i="0" u="none" strike="noStrike" dirty="0">
                <a:solidFill>
                  <a:srgbClr val="30322D"/>
                </a:solidFill>
                <a:latin typeface="Arial" panose="020B0604020202020204" pitchFamily="34" charset="0"/>
              </a:rPr>
              <a:t> </a:t>
            </a:r>
            <a:r>
              <a:rPr lang="en-NZ" sz="1000" b="0" i="0" u="none" strike="noStrike" baseline="0" dirty="0">
                <a:solidFill>
                  <a:srgbClr val="13140F"/>
                </a:solidFill>
                <a:latin typeface="Arial" panose="020B0604020202020204" pitchFamily="34" charset="0"/>
              </a:rPr>
              <a:t>If</a:t>
            </a:r>
            <a:r>
              <a:rPr lang="en-NZ" sz="1000" b="0" i="0" u="none" strike="noStrike" baseline="0" dirty="0">
                <a:solidFill>
                  <a:srgbClr val="30322D"/>
                </a:solidFill>
                <a:latin typeface="Arial" panose="020B0604020202020204" pitchFamily="34" charset="0"/>
              </a:rPr>
              <a:t>_ </a:t>
            </a:r>
            <a:r>
              <a:rPr lang="en-NZ" sz="1000" b="0" i="0" u="none" strike="noStrike" baseline="0" dirty="0">
                <a:solidFill>
                  <a:srgbClr val="13140F"/>
                </a:solidFill>
                <a:latin typeface="Arial" panose="020B0604020202020204" pitchFamily="34" charset="0"/>
              </a:rPr>
              <a:t>your sprayer </a:t>
            </a:r>
            <a:r>
              <a:rPr lang="en-NZ" sz="1000" b="0" i="0" u="none" strike="noStrike" baseline="0" dirty="0" err="1">
                <a:solidFill>
                  <a:srgbClr val="13140F"/>
                </a:solidFill>
                <a:latin typeface="Arial" panose="020B0604020202020204" pitchFamily="34" charset="0"/>
              </a:rPr>
              <a:t>sto~s</a:t>
            </a:r>
            <a:r>
              <a:rPr lang="en-NZ" sz="1000" b="0" i="0" u="none" strike="noStrike" baseline="0" dirty="0">
                <a:solidFill>
                  <a:srgbClr val="13140F"/>
                </a:solidFill>
                <a:latin typeface="Arial" panose="020B0604020202020204" pitchFamily="34" charset="0"/>
              </a:rPr>
              <a:t> spraying, you most likely have a Spray</a:t>
            </a:r>
            <a:r>
              <a:rPr lang="en-NZ" sz="1000" b="0" i="0" u="none" strike="noStrike" dirty="0">
                <a:solidFill>
                  <a:srgbClr val="13140F"/>
                </a:solidFill>
                <a:latin typeface="Arial" panose="020B0604020202020204" pitchFamily="34" charset="0"/>
              </a:rPr>
              <a:t> </a:t>
            </a:r>
            <a:r>
              <a:rPr lang="en-NZ" sz="1000" b="0" i="0" u="none" strike="noStrike" baseline="0" dirty="0">
                <a:solidFill>
                  <a:srgbClr val="13140F"/>
                </a:solidFill>
                <a:latin typeface="Arial" panose="020B0604020202020204" pitchFamily="34" charset="0"/>
              </a:rPr>
              <a:t>Tip clog. Engage Trigger Lock and reverse the Spray Tip to</a:t>
            </a:r>
            <a:r>
              <a:rPr lang="en-NZ" sz="1000" b="0" i="0" u="none" strike="noStrike" dirty="0">
                <a:solidFill>
                  <a:srgbClr val="13140F"/>
                </a:solidFill>
                <a:latin typeface="Arial" panose="020B0604020202020204" pitchFamily="34" charset="0"/>
              </a:rPr>
              <a:t> </a:t>
            </a:r>
            <a:r>
              <a:rPr lang="en-NZ" sz="1000" b="0" i="0" u="none" strike="noStrike" baseline="0" dirty="0">
                <a:solidFill>
                  <a:srgbClr val="13140F"/>
                </a:solidFill>
                <a:latin typeface="Arial" panose="020B0604020202020204" pitchFamily="34" charset="0"/>
              </a:rPr>
              <a:t>the </a:t>
            </a:r>
            <a:r>
              <a:rPr lang="en-NZ" sz="1000" b="1" i="0" u="none" strike="noStrike" baseline="0" dirty="0">
                <a:solidFill>
                  <a:srgbClr val="13140F"/>
                </a:solidFill>
                <a:latin typeface="Arial" panose="020B0604020202020204" pitchFamily="34" charset="0"/>
              </a:rPr>
              <a:t>UNCLOG </a:t>
            </a:r>
            <a:r>
              <a:rPr lang="en-NZ" sz="1000" b="0" i="0" u="none" strike="noStrike" baseline="0" dirty="0">
                <a:solidFill>
                  <a:srgbClr val="13140F"/>
                </a:solidFill>
                <a:latin typeface="Arial" panose="020B0604020202020204" pitchFamily="34" charset="0"/>
              </a:rPr>
              <a:t>position. Disengage Trigger Lock and spray into</a:t>
            </a:r>
            <a:r>
              <a:rPr lang="en-NZ" sz="1000" b="0" i="0" u="none" strike="noStrike" dirty="0">
                <a:solidFill>
                  <a:srgbClr val="13140F"/>
                </a:solidFill>
                <a:latin typeface="Arial" panose="020B0604020202020204" pitchFamily="34" charset="0"/>
              </a:rPr>
              <a:t> </a:t>
            </a:r>
            <a:r>
              <a:rPr lang="en-NZ" sz="1000" b="0" i="0" u="none" strike="noStrike" baseline="0" dirty="0">
                <a:solidFill>
                  <a:srgbClr val="13140F"/>
                </a:solidFill>
                <a:latin typeface="Arial" panose="020B0604020202020204" pitchFamily="34" charset="0"/>
              </a:rPr>
              <a:t>a waste area to remove the clog. Engage Trigger Lock and</a:t>
            </a:r>
            <a:r>
              <a:rPr lang="en-NZ" sz="1000" b="0" i="0" u="none" strike="noStrike" dirty="0">
                <a:solidFill>
                  <a:srgbClr val="13140F"/>
                </a:solidFill>
                <a:latin typeface="Arial" panose="020B0604020202020204" pitchFamily="34" charset="0"/>
              </a:rPr>
              <a:t> </a:t>
            </a:r>
            <a:r>
              <a:rPr lang="en-NZ" sz="1000" b="0" i="0" u="none" strike="noStrike" baseline="0" dirty="0">
                <a:solidFill>
                  <a:srgbClr val="13140F"/>
                </a:solidFill>
                <a:latin typeface="Arial" panose="020B0604020202020204" pitchFamily="34" charset="0"/>
              </a:rPr>
              <a:t>return the Spray Tip to </a:t>
            </a:r>
            <a:r>
              <a:rPr lang="en-NZ" sz="1000" b="1" i="0" u="none" strike="noStrike" baseline="0" dirty="0">
                <a:solidFill>
                  <a:srgbClr val="13140F"/>
                </a:solidFill>
                <a:latin typeface="Arial" panose="020B0604020202020204" pitchFamily="34" charset="0"/>
              </a:rPr>
              <a:t>SPRAY </a:t>
            </a:r>
            <a:r>
              <a:rPr lang="en-NZ" sz="1000" b="0" i="0" u="none" strike="noStrike" baseline="0" dirty="0">
                <a:solidFill>
                  <a:srgbClr val="13140F"/>
                </a:solidFill>
                <a:latin typeface="Arial" panose="020B0604020202020204" pitchFamily="34" charset="0"/>
              </a:rPr>
              <a:t>position. See Owner's Manual</a:t>
            </a:r>
            <a:r>
              <a:rPr lang="en-NZ" sz="1000" b="0" i="0" u="none" strike="noStrike" dirty="0">
                <a:solidFill>
                  <a:srgbClr val="13140F"/>
                </a:solidFill>
                <a:latin typeface="Arial" panose="020B0604020202020204" pitchFamily="34" charset="0"/>
              </a:rPr>
              <a:t> </a:t>
            </a:r>
            <a:r>
              <a:rPr lang="en-NZ" sz="1000" b="0" i="0" u="none" strike="noStrike" baseline="0" dirty="0">
                <a:solidFill>
                  <a:srgbClr val="13140F"/>
                </a:solidFill>
                <a:latin typeface="Arial" panose="020B0604020202020204" pitchFamily="34" charset="0"/>
              </a:rPr>
              <a:t>for more information.</a:t>
            </a:r>
            <a:endParaRPr lang="en-NZ" sz="1000" dirty="0"/>
          </a:p>
        </p:txBody>
      </p:sp>
      <p:pic>
        <p:nvPicPr>
          <p:cNvPr id="18" name="Picture 17"/>
          <p:cNvPicPr>
            <a:picLocks noChangeAspect="1"/>
          </p:cNvPicPr>
          <p:nvPr/>
        </p:nvPicPr>
        <p:blipFill rotWithShape="1">
          <a:blip r:embed="rId4"/>
          <a:srcRect l="2251" t="10488" r="7075" b="8658"/>
          <a:stretch/>
        </p:blipFill>
        <p:spPr>
          <a:xfrm>
            <a:off x="4872995" y="198649"/>
            <a:ext cx="1908078" cy="1096308"/>
          </a:xfrm>
          <a:prstGeom prst="rect">
            <a:avLst/>
          </a:prstGeom>
        </p:spPr>
      </p:pic>
      <p:pic>
        <p:nvPicPr>
          <p:cNvPr id="19" name="Picture 18"/>
          <p:cNvPicPr>
            <a:picLocks noChangeAspect="1"/>
          </p:cNvPicPr>
          <p:nvPr/>
        </p:nvPicPr>
        <p:blipFill rotWithShape="1">
          <a:blip r:embed="rId5"/>
          <a:srcRect l="1385" t="3140" r="5109" b="5647"/>
          <a:stretch/>
        </p:blipFill>
        <p:spPr>
          <a:xfrm>
            <a:off x="2261891" y="866756"/>
            <a:ext cx="2611104" cy="1407096"/>
          </a:xfrm>
          <a:prstGeom prst="rect">
            <a:avLst/>
          </a:prstGeom>
        </p:spPr>
      </p:pic>
      <p:pic>
        <p:nvPicPr>
          <p:cNvPr id="21" name="Picture 2" descr="Hirepool | Habit Health New Zealand"/>
          <p:cNvPicPr>
            <a:picLocks noChangeAspect="1" noChangeArrowheads="1"/>
          </p:cNvPicPr>
          <p:nvPr/>
        </p:nvPicPr>
        <p:blipFill rotWithShape="1">
          <a:blip r:embed="rId2">
            <a:extLst>
              <a:ext uri="{28A0092B-C50C-407E-A947-70E740481C1C}">
                <a14:useLocalDpi xmlns:a14="http://schemas.microsoft.com/office/drawing/2010/main" val="0"/>
              </a:ext>
            </a:extLst>
          </a:blip>
          <a:srcRect l="73205" t="37148" r="23331" b="36405"/>
          <a:stretch/>
        </p:blipFill>
        <p:spPr bwMode="auto">
          <a:xfrm>
            <a:off x="43102" y="3916474"/>
            <a:ext cx="2054431" cy="47172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1798" y="3956611"/>
            <a:ext cx="1185857"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Clean Up</a:t>
            </a:r>
            <a:endParaRPr lang="en-NZ"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6"/>
          <a:srcRect l="16325" t="6860" r="29180" b="28080"/>
          <a:stretch/>
        </p:blipFill>
        <p:spPr>
          <a:xfrm>
            <a:off x="1937060" y="3654997"/>
            <a:ext cx="764260" cy="716902"/>
          </a:xfrm>
          <a:prstGeom prst="rect">
            <a:avLst/>
          </a:prstGeom>
        </p:spPr>
      </p:pic>
      <p:pic>
        <p:nvPicPr>
          <p:cNvPr id="23" name="Picture 22"/>
          <p:cNvPicPr>
            <a:picLocks noChangeAspect="1"/>
          </p:cNvPicPr>
          <p:nvPr/>
        </p:nvPicPr>
        <p:blipFill rotWithShape="1">
          <a:blip r:embed="rId7"/>
          <a:srcRect l="64041" r="11626"/>
          <a:stretch/>
        </p:blipFill>
        <p:spPr>
          <a:xfrm>
            <a:off x="5465159" y="1296284"/>
            <a:ext cx="971736" cy="1216034"/>
          </a:xfrm>
          <a:prstGeom prst="rect">
            <a:avLst/>
          </a:prstGeom>
        </p:spPr>
      </p:pic>
      <p:pic>
        <p:nvPicPr>
          <p:cNvPr id="27" name="Picture 26"/>
          <p:cNvPicPr>
            <a:picLocks noChangeAspect="1"/>
          </p:cNvPicPr>
          <p:nvPr/>
        </p:nvPicPr>
        <p:blipFill rotWithShape="1">
          <a:blip r:embed="rId7"/>
          <a:srcRect r="36272"/>
          <a:stretch/>
        </p:blipFill>
        <p:spPr>
          <a:xfrm>
            <a:off x="4551220" y="2512318"/>
            <a:ext cx="2205790" cy="1053945"/>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054662283"/>
              </p:ext>
            </p:extLst>
          </p:nvPr>
        </p:nvGraphicFramePr>
        <p:xfrm>
          <a:off x="159332" y="4417523"/>
          <a:ext cx="6513454" cy="5349932"/>
        </p:xfrm>
        <a:graphic>
          <a:graphicData uri="http://schemas.openxmlformats.org/drawingml/2006/table">
            <a:tbl>
              <a:tblPr firstRow="1" bandRow="1">
                <a:tableStyleId>{5C22544A-7EE6-4342-B048-85BDC9FD1C3A}</a:tableStyleId>
              </a:tblPr>
              <a:tblGrid>
                <a:gridCol w="6513454">
                  <a:extLst>
                    <a:ext uri="{9D8B030D-6E8A-4147-A177-3AD203B41FA5}">
                      <a16:colId xmlns:a16="http://schemas.microsoft.com/office/drawing/2014/main" val="20000"/>
                    </a:ext>
                  </a:extLst>
                </a:gridCol>
              </a:tblGrid>
              <a:tr h="283507">
                <a:tc>
                  <a:txBody>
                    <a:bodyPr/>
                    <a:lstStyle/>
                    <a:p>
                      <a:r>
                        <a:rPr lang="en-AU" dirty="0">
                          <a:solidFill>
                            <a:schemeClr val="tx1"/>
                          </a:solidFill>
                          <a:latin typeface="Arial" panose="020B0604020202020204" pitchFamily="34" charset="0"/>
                          <a:cs typeface="Arial" panose="020B0604020202020204" pitchFamily="34" charset="0"/>
                        </a:rPr>
                        <a:t>Water</a:t>
                      </a:r>
                      <a:r>
                        <a:rPr lang="en-AU" baseline="0" dirty="0">
                          <a:solidFill>
                            <a:schemeClr val="tx1"/>
                          </a:solidFill>
                          <a:latin typeface="Arial" panose="020B0604020202020204" pitchFamily="34" charset="0"/>
                          <a:cs typeface="Arial" panose="020B0604020202020204" pitchFamily="34" charset="0"/>
                        </a:rPr>
                        <a:t> &amp; </a:t>
                      </a:r>
                      <a:r>
                        <a:rPr lang="en-AU" dirty="0">
                          <a:solidFill>
                            <a:schemeClr val="tx1"/>
                          </a:solidFill>
                          <a:latin typeface="Arial" panose="020B0604020202020204" pitchFamily="34" charset="0"/>
                          <a:cs typeface="Arial" panose="020B0604020202020204" pitchFamily="34" charset="0"/>
                        </a:rPr>
                        <a:t>Oil</a:t>
                      </a:r>
                      <a:r>
                        <a:rPr lang="en-AU" baseline="0" dirty="0">
                          <a:solidFill>
                            <a:schemeClr val="tx1"/>
                          </a:solidFill>
                          <a:latin typeface="Arial" panose="020B0604020202020204" pitchFamily="34" charset="0"/>
                          <a:cs typeface="Arial" panose="020B0604020202020204" pitchFamily="34" charset="0"/>
                        </a:rPr>
                        <a:t> Based Paints/Stains</a:t>
                      </a:r>
                      <a:endParaRPr lang="en-NZ"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52752">
                <a:tc>
                  <a:txBody>
                    <a:bodyPr/>
                    <a:lstStyle/>
                    <a:p>
                      <a:r>
                        <a:rPr lang="en-AU" sz="1000" b="1" dirty="0">
                          <a:latin typeface="Arial" panose="020B0604020202020204" pitchFamily="34" charset="0"/>
                          <a:cs typeface="Arial" panose="020B0604020202020204" pitchFamily="34" charset="0"/>
                        </a:rPr>
                        <a:t>Before</a:t>
                      </a:r>
                      <a:r>
                        <a:rPr lang="en-AU" sz="1000" b="1" baseline="0" dirty="0">
                          <a:latin typeface="Arial" panose="020B0604020202020204" pitchFamily="34" charset="0"/>
                          <a:cs typeface="Arial" panose="020B0604020202020204" pitchFamily="34" charset="0"/>
                        </a:rPr>
                        <a:t> cleaning perform the pressure relief procedure</a:t>
                      </a:r>
                      <a:r>
                        <a:rPr lang="en-AU" sz="1000" baseline="0" dirty="0">
                          <a:latin typeface="Arial" panose="020B0604020202020204" pitchFamily="34" charset="0"/>
                          <a:cs typeface="Arial" panose="020B0604020202020204" pitchFamily="34" charset="0"/>
                        </a:rPr>
                        <a:t>. First engage the gun trigger lock, Power off the sprayer, Turn the pressure control to the lowest setting and reverse the spray tip, then disengage the gun trigger lock. Hold the gun over a waste bucket and pull the trigger to release pressure, then engage the gun trigger lock again. </a:t>
                      </a:r>
                    </a:p>
                    <a:p>
                      <a:endParaRPr lang="en-AU" sz="1000" baseline="0" dirty="0">
                        <a:latin typeface="Arial" panose="020B0604020202020204" pitchFamily="34" charset="0"/>
                        <a:cs typeface="Arial" panose="020B0604020202020204" pitchFamily="34" charset="0"/>
                      </a:endParaRPr>
                    </a:p>
                    <a:p>
                      <a:r>
                        <a:rPr lang="en-AU" sz="1000" baseline="0" dirty="0">
                          <a:latin typeface="Arial" panose="020B0604020202020204" pitchFamily="34" charset="0"/>
                          <a:cs typeface="Arial" panose="020B0604020202020204" pitchFamily="34" charset="0"/>
                        </a:rPr>
                        <a:t>Next turn the prime spray valve to the prime position, remove the tip guard and tip, then remove the paint pick up tube from the paint. Give it a clean then put the paint suction tube into a bucket of water or turps (2L) if using an mineral oil based paint/stains. </a:t>
                      </a:r>
                    </a:p>
                    <a:p>
                      <a:endParaRPr lang="en-AU" sz="1000" baseline="0" dirty="0">
                        <a:latin typeface="Arial" panose="020B0604020202020204" pitchFamily="34" charset="0"/>
                        <a:cs typeface="Arial" panose="020B0604020202020204" pitchFamily="34" charset="0"/>
                      </a:endParaRPr>
                    </a:p>
                    <a:p>
                      <a:r>
                        <a:rPr lang="en-AU" sz="1000" baseline="0" dirty="0">
                          <a:latin typeface="Arial" panose="020B0604020202020204" pitchFamily="34" charset="0"/>
                          <a:cs typeface="Arial" panose="020B0604020202020204" pitchFamily="34" charset="0"/>
                        </a:rPr>
                        <a:t>With the gun pointed into the paint bucket pull the trigger and put the prime /spray valve to spray. Keep holding the trigger and turn the sprayer on and increase the pressure until the paint starts to come out this should be at the lowest pressure on the dial, when it looks like water or turps is mixed in with the paint turn off the sprayer and release the gun trigger.</a:t>
                      </a:r>
                    </a:p>
                    <a:p>
                      <a:endParaRPr lang="en-AU" sz="1000" baseline="0" dirty="0">
                        <a:latin typeface="Arial" panose="020B0604020202020204" pitchFamily="34" charset="0"/>
                        <a:cs typeface="Arial" panose="020B0604020202020204" pitchFamily="34" charset="0"/>
                      </a:endParaRPr>
                    </a:p>
                    <a:p>
                      <a:r>
                        <a:rPr lang="en-AU" sz="1000" baseline="0" dirty="0">
                          <a:latin typeface="Arial" panose="020B0604020202020204" pitchFamily="34" charset="0"/>
                          <a:cs typeface="Arial" panose="020B0604020202020204" pitchFamily="34" charset="0"/>
                        </a:rPr>
                        <a:t>Then hold the gun over the waste bucket, pull the trigger and then turn the sprayer back on, let the water/turps run through the gun and hose. After this initial clean out follow these steps.</a:t>
                      </a:r>
                    </a:p>
                    <a:p>
                      <a:endParaRPr lang="en-AU" sz="1000" baseline="0" dirty="0">
                        <a:latin typeface="Arial" panose="020B0604020202020204" pitchFamily="34" charset="0"/>
                        <a:cs typeface="Arial" panose="020B0604020202020204" pitchFamily="34" charset="0"/>
                      </a:endParaRPr>
                    </a:p>
                    <a:p>
                      <a:r>
                        <a:rPr lang="en-AU" sz="1000" b="1" baseline="0" dirty="0">
                          <a:latin typeface="Arial" panose="020B0604020202020204" pitchFamily="34" charset="0"/>
                          <a:cs typeface="Arial" panose="020B0604020202020204" pitchFamily="34" charset="0"/>
                        </a:rPr>
                        <a:t>Water based clean up </a:t>
                      </a:r>
                      <a:r>
                        <a:rPr lang="en-AU" sz="1000" baseline="0" dirty="0">
                          <a:latin typeface="Arial" panose="020B0604020202020204" pitchFamily="34" charset="0"/>
                          <a:cs typeface="Arial" panose="020B0604020202020204" pitchFamily="34" charset="0"/>
                        </a:rPr>
                        <a:t>- Get a fresh bucket of water and repeat the process until the water is clean, this could take 1-3 buckets of clean water.</a:t>
                      </a:r>
                    </a:p>
                    <a:p>
                      <a:r>
                        <a:rPr lang="en-AU" sz="1000" baseline="0" dirty="0">
                          <a:latin typeface="Arial" panose="020B0604020202020204" pitchFamily="34" charset="0"/>
                          <a:cs typeface="Arial" panose="020B0604020202020204" pitchFamily="34" charset="0"/>
                        </a:rPr>
                        <a:t>- Once the water is clean, put the tip guard and tip back on and repeat the process to clean the out.</a:t>
                      </a:r>
                    </a:p>
                    <a:p>
                      <a:r>
                        <a:rPr lang="en-AU" sz="1000" baseline="0" dirty="0">
                          <a:latin typeface="Arial" panose="020B0604020202020204" pitchFamily="34" charset="0"/>
                          <a:cs typeface="Arial" panose="020B0604020202020204" pitchFamily="34" charset="0"/>
                        </a:rPr>
                        <a:t>- Once done, decrease the pressure completely while holding the gun trigger and turn it slowly back to prime and turn the sprayer off.</a:t>
                      </a:r>
                    </a:p>
                    <a:p>
                      <a:endParaRPr lang="en-AU" sz="1000" baseline="0" dirty="0">
                        <a:latin typeface="Arial" panose="020B0604020202020204" pitchFamily="34" charset="0"/>
                        <a:cs typeface="Arial" panose="020B0604020202020204" pitchFamily="34" charset="0"/>
                      </a:endParaRPr>
                    </a:p>
                    <a:p>
                      <a:r>
                        <a:rPr lang="en-AU" sz="1000" b="1" baseline="0" dirty="0">
                          <a:latin typeface="Arial" panose="020B0604020202020204" pitchFamily="34" charset="0"/>
                          <a:cs typeface="Arial" panose="020B0604020202020204" pitchFamily="34" charset="0"/>
                        </a:rPr>
                        <a:t>Turps based clean up </a:t>
                      </a:r>
                      <a:r>
                        <a:rPr lang="en-AU" sz="1000" baseline="0" dirty="0">
                          <a:latin typeface="Arial" panose="020B0604020202020204" pitchFamily="34" charset="0"/>
                          <a:cs typeface="Arial" panose="020B0604020202020204" pitchFamily="34" charset="0"/>
                        </a:rPr>
                        <a:t>– Get a bucket of fresh turps (2-3L) and repeat the process, halfway through this process, put the tip guard and tip back on and put some turps through the tip.</a:t>
                      </a:r>
                    </a:p>
                    <a:p>
                      <a:pPr marL="171450" indent="-171450">
                        <a:buFontTx/>
                        <a:buChar char="-"/>
                      </a:pPr>
                      <a:r>
                        <a:rPr lang="en-AU" sz="1000" baseline="0" dirty="0">
                          <a:latin typeface="Arial" panose="020B0604020202020204" pitchFamily="34" charset="0"/>
                          <a:cs typeface="Arial" panose="020B0604020202020204" pitchFamily="34" charset="0"/>
                        </a:rPr>
                        <a:t>Get a bucket of water (4L-5L) put a couple of squirts of dishwashing liquid if you have it, take the tip guard and tip off and repeat the process.</a:t>
                      </a:r>
                    </a:p>
                    <a:p>
                      <a:pPr marL="171450" indent="-171450">
                        <a:buFontTx/>
                        <a:buChar char="-"/>
                      </a:pPr>
                      <a:r>
                        <a:rPr lang="en-AU" sz="1000" baseline="0" dirty="0">
                          <a:latin typeface="Arial" panose="020B0604020202020204" pitchFamily="34" charset="0"/>
                          <a:cs typeface="Arial" panose="020B0604020202020204" pitchFamily="34" charset="0"/>
                        </a:rPr>
                        <a:t>Get another bucket of just water (4L-5L) and repeat the process to wash the soapy water out. Hopefully the water will be clear after this, if it’s not get a fresh bucket of water and repeat the process. When it’s clear put the tip guard and tip back on and put some water through the tip to clean it out.</a:t>
                      </a:r>
                    </a:p>
                    <a:p>
                      <a:pPr marL="171450" indent="-171450">
                        <a:buFontTx/>
                        <a:buChar char="-"/>
                      </a:pPr>
                      <a:r>
                        <a:rPr lang="en-NZ" sz="1000" baseline="0" dirty="0">
                          <a:latin typeface="Arial" panose="020B0604020202020204" pitchFamily="34" charset="0"/>
                          <a:cs typeface="Arial" panose="020B0604020202020204" pitchFamily="34" charset="0"/>
                        </a:rPr>
                        <a:t>Once done, decrease the pressure completely while holding the gun trigger and turn it slowly back to prime and turn the sprayer off</a:t>
                      </a:r>
                      <a:endParaRPr lang="en-AU" sz="100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5882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901</Words>
  <Application>Microsoft Office PowerPoint</Application>
  <PresentationFormat>A4 Paper (210x297 mm)</PresentationFormat>
  <Paragraphs>54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Hanna</dc:creator>
  <cp:lastModifiedBy>Candace James</cp:lastModifiedBy>
  <cp:revision>26</cp:revision>
  <dcterms:created xsi:type="dcterms:W3CDTF">2025-11-05T00:23:41Z</dcterms:created>
  <dcterms:modified xsi:type="dcterms:W3CDTF">2025-11-10T20:46:44Z</dcterms:modified>
</cp:coreProperties>
</file>